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4"/>
  </p:notesMasterIdLst>
  <p:sldIdLst>
    <p:sldId id="256" r:id="rId2"/>
    <p:sldId id="303" r:id="rId3"/>
    <p:sldId id="257" r:id="rId4"/>
    <p:sldId id="276" r:id="rId5"/>
    <p:sldId id="274" r:id="rId6"/>
    <p:sldId id="258" r:id="rId7"/>
    <p:sldId id="277" r:id="rId8"/>
    <p:sldId id="278" r:id="rId9"/>
    <p:sldId id="279" r:id="rId10"/>
    <p:sldId id="280" r:id="rId11"/>
    <p:sldId id="282" r:id="rId12"/>
    <p:sldId id="301" r:id="rId13"/>
    <p:sldId id="281" r:id="rId14"/>
    <p:sldId id="284" r:id="rId15"/>
    <p:sldId id="293" r:id="rId16"/>
    <p:sldId id="304" r:id="rId17"/>
    <p:sldId id="305" r:id="rId18"/>
    <p:sldId id="299" r:id="rId19"/>
    <p:sldId id="322" r:id="rId20"/>
    <p:sldId id="296" r:id="rId21"/>
    <p:sldId id="289" r:id="rId22"/>
    <p:sldId id="287" r:id="rId23"/>
    <p:sldId id="288" r:id="rId24"/>
    <p:sldId id="285" r:id="rId25"/>
    <p:sldId id="292" r:id="rId26"/>
    <p:sldId id="294" r:id="rId27"/>
    <p:sldId id="295" r:id="rId28"/>
    <p:sldId id="297" r:id="rId29"/>
    <p:sldId id="286" r:id="rId30"/>
    <p:sldId id="291" r:id="rId31"/>
    <p:sldId id="298" r:id="rId32"/>
    <p:sldId id="321" r:id="rId33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68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A4F10-355B-4F38-88DC-10CD065AF498}" type="datetimeFigureOut">
              <a:rPr lang="fr-FR" smtClean="0"/>
              <a:t>08/10/2021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EED03-42D0-47BC-BF3A-F6C56F80C2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5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EED03-42D0-47BC-BF3A-F6C56F80C26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651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EED03-42D0-47BC-BF3A-F6C56F80C26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0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755576" y="2060848"/>
            <a:ext cx="7771680" cy="25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 dirty="0" smtClean="0">
                <a:latin typeface="Calibri"/>
              </a:rPr>
              <a:t>SNES</a:t>
            </a:r>
          </a:p>
          <a:p>
            <a:pPr algn="ctr">
              <a:lnSpc>
                <a:spcPct val="100000"/>
              </a:lnSpc>
            </a:pPr>
            <a:endParaRPr lang="fr-FR" sz="4400" b="0" strike="noStrike" spc="-1" dirty="0" smtClean="0">
              <a:solidFill>
                <a:srgbClr val="FF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4400" b="0" strike="noStrike" spc="-1" dirty="0" smtClean="0">
                <a:solidFill>
                  <a:srgbClr val="FF0000"/>
                </a:solidFill>
                <a:latin typeface="Calibri"/>
              </a:rPr>
              <a:t>La perte autonomie</a:t>
            </a:r>
            <a:r>
              <a:rPr dirty="0"/>
              <a:t/>
            </a:r>
            <a:br>
              <a:rPr dirty="0"/>
            </a:br>
            <a:endParaRPr lang="fr-FR" sz="3100" b="0" strike="noStrike" spc="-1" dirty="0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331640" y="5301208"/>
            <a:ext cx="6400080" cy="33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r">
              <a:lnSpc>
                <a:spcPct val="100000"/>
              </a:lnSpc>
              <a:spcBef>
                <a:spcPts val="320"/>
              </a:spcBef>
            </a:pPr>
            <a:r>
              <a:rPr lang="fr-FR" sz="1600" b="0" strike="noStrike" spc="-1" dirty="0">
                <a:solidFill>
                  <a:srgbClr val="000000"/>
                </a:solidFill>
                <a:latin typeface="Calibri"/>
              </a:rPr>
              <a:t>Jean Claude Chailley </a:t>
            </a:r>
            <a:r>
              <a:rPr lang="fr-FR" sz="1600" b="0" strike="noStrike" spc="-1" dirty="0" smtClean="0">
                <a:solidFill>
                  <a:srgbClr val="000000"/>
                </a:solidFill>
                <a:latin typeface="Calibri"/>
              </a:rPr>
              <a:t>04/10/2021</a:t>
            </a:r>
            <a:endParaRPr lang="fr-FR" sz="1600" b="0" strike="noStrike" spc="-1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851144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800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b="1" dirty="0" smtClean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perte d’autonomie n’a rien d’un tsunami</a:t>
            </a:r>
            <a:r>
              <a:rPr lang="fr-FR" sz="3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412776"/>
            <a:ext cx="8229240" cy="4392488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2020 il y a 1,326 M qui reçoivent l’APA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(Allocation Personnalisée d’Autonomie)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ces 1,3 millions, 777 000 reçoivent l’APA à domicile et 548 000 en établissement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bénéficiaires de l’APA sont 7,7 % des plus de 60 ans, 1,8 % de la population globale.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de 90 % n’ont aucune prestation spécifique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2015 ouverture des droits à l’APA: 85 ans et 9 mois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45770" algn="l"/>
              </a:tabLs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moitié des résidents en EHPAD est âgée de 88 ans ou plus.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45770" algn="l"/>
              </a:tabLs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267 000 entrées en EHPAD ou USLD en 2015.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durée de résidence en établissement: 2 ans et 6 mois en 2015.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27002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/>
            </a:r>
            <a:br>
              <a:rPr lang="fr-FR" dirty="0"/>
            </a:b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L’APA, Allocation 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ersonnalisée d’Autonomie</a:t>
            </a:r>
            <a:endParaRPr lang="fr-FR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23528" y="1556792"/>
            <a:ext cx="8229240" cy="475252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/>
              <a:t>Montant </a:t>
            </a:r>
            <a:r>
              <a:rPr lang="fr-FR" sz="2400" dirty="0"/>
              <a:t>f</a:t>
            </a:r>
            <a:r>
              <a:rPr lang="fr-FR" sz="2400" dirty="0" smtClean="0"/>
              <a:t>ixé </a:t>
            </a:r>
            <a:r>
              <a:rPr lang="fr-FR" sz="2400" dirty="0"/>
              <a:t>en fonction du degré de perte d'autonomie. </a:t>
            </a:r>
            <a:endParaRPr lang="fr-FR" sz="2400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dirty="0"/>
              <a:t>M</a:t>
            </a:r>
            <a:r>
              <a:rPr lang="fr-FR" sz="2400" dirty="0" smtClean="0"/>
              <a:t>esuré </a:t>
            </a:r>
            <a:r>
              <a:rPr lang="fr-FR" sz="2400" dirty="0"/>
              <a:t>par </a:t>
            </a:r>
            <a:r>
              <a:rPr lang="fr-FR" sz="2400" dirty="0" smtClean="0"/>
              <a:t>le </a:t>
            </a:r>
            <a:r>
              <a:rPr lang="fr-FR" sz="2400" dirty="0"/>
              <a:t>GIR </a:t>
            </a:r>
            <a:r>
              <a:rPr lang="fr-FR" sz="2200" dirty="0" smtClean="0"/>
              <a:t>(Groupe-iso-ressources)</a:t>
            </a:r>
            <a:r>
              <a:rPr lang="fr-FR" sz="2400" dirty="0" smtClean="0"/>
              <a:t>, de 1 </a:t>
            </a:r>
            <a:r>
              <a:rPr lang="fr-FR" sz="2400" dirty="0"/>
              <a:t>à 6</a:t>
            </a:r>
            <a:r>
              <a:rPr lang="fr-FR" sz="2400" dirty="0" smtClean="0"/>
              <a:t>,</a:t>
            </a:r>
            <a:endParaRPr lang="fr-FR" sz="2400" dirty="0"/>
          </a:p>
          <a:p>
            <a:r>
              <a:rPr lang="fr-FR" sz="2400" dirty="0"/>
              <a:t>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GIR 4 (dépendance partielle), GIR 3 (dépendance corporelle), GIR 2 (grande dépendance) et en GIR 1 (dépendance totale). Celles classées en GIR 5 (dépendance légère) et GIR 6 (non dépendantes) sont considérées comme suffisamment indépendantes pour s’assumer sans aide spécifique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Taux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de dépendance à domicile (GIR 1 à 4)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65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 74 ans : 1,3 % des H, 1,6 % des F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75-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84 ans : 4,6 % ; 6 %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85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ans et + : 16,7 % ; 20,1 %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DREES: 1,265 M en 2015; 1,582 M 2030, 2 Millions en 2040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8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Répartition par niveau de dépendance en 2017</a:t>
            </a:r>
            <a:endParaRPr lang="fr-FR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/>
              <a:t>	</a:t>
            </a:r>
          </a:p>
          <a:p>
            <a:pPr algn="ctr"/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95" y="2636912"/>
            <a:ext cx="8817050" cy="171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960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ontant 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mensuel de l’APA</a:t>
            </a:r>
            <a:endParaRPr lang="fr-FR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556792"/>
            <a:ext cx="8229240" cy="530120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L’APA varie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en fonction du GIR attribué,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dépend des revenus de l’allocataire, mais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 peut pas dépasser un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plafond 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GIR 1 : 1.747,58 euros maximum.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GIR 2 : 1.403,24 euros maximum.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/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GIR 3 : 1.013,89 euros </a:t>
            </a:r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maximum.</a:t>
            </a:r>
          </a:p>
          <a:p>
            <a:pPr lvl="0" algn="ctr"/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GIR 4 : 676,30 euros maximum</a:t>
            </a:r>
          </a:p>
          <a:p>
            <a:pPr lvl="0" algn="ctr"/>
            <a:endParaRPr lang="fr-F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100000"/>
              </a:lnSpc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r>
              <a:rPr lang="fr-FR" sz="2400" b="1" dirty="0" smtClean="0"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L’APA </a:t>
            </a:r>
            <a:r>
              <a:rPr lang="fr-FR" sz="24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couvre la totalité du plan notifié pour les personnes dont l'assiette de ressources est inférieure à 801 €/mois.</a:t>
            </a:r>
            <a:endParaRPr lang="fr-FR" sz="24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100000"/>
              </a:lnSpc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Elle couvre 10 % lorsque cette assiette dépasse 2945 €/mois.</a:t>
            </a:r>
            <a:endParaRPr lang="fr-FR" sz="24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100000"/>
              </a:lnSpc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Il n'y a recours ni à l'obligation alimentaire ni à récupération sur succession (pour l’instant).</a:t>
            </a:r>
            <a:endParaRPr lang="fr-FR" sz="24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84603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923152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Intervenants à domicile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539552" y="1418400"/>
            <a:ext cx="7848872" cy="4818912"/>
          </a:xfrm>
        </p:spPr>
        <p:txBody>
          <a:bodyPr>
            <a:noAutofit/>
          </a:bodyPr>
          <a:lstStyle/>
          <a:p>
            <a:pPr marL="216000" indent="-214920" algn="just">
              <a:lnSpc>
                <a:spcPct val="100000"/>
              </a:lnSpc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r>
              <a:rPr lang="fr-FR" sz="2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82% des dépenses couvertes par l'APA sont dans le cadre de rémunération d'intervenants à domicile concernant des services prestataires : 4% des services mandataires, 14% en gré à gré.</a:t>
            </a:r>
            <a:endParaRPr lang="fr-FR" sz="22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endParaRPr lang="fr-FR" sz="22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100000"/>
              </a:lnSpc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r>
              <a:rPr lang="fr-FR" sz="2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En 2014-2015, le coût horaire pour les personnes âgées se situait aux environs de 20 à 21€ pour le mode prestataire, contre 15 à 16€ pour le mode mandataire et 14€ pour le gré à gré.</a:t>
            </a:r>
            <a:endParaRPr lang="fr-FR" sz="22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endParaRPr lang="fr-FR" sz="22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100000"/>
              </a:lnSpc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r>
              <a:rPr lang="fr-FR" sz="2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Le gouvernement sous la pression des mobilisa</a:t>
            </a:r>
            <a:r>
              <a:rPr lang="fr-FR" sz="22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tions (</a:t>
            </a:r>
            <a:r>
              <a:rPr lang="fr-FR" sz="2200" spc="-1" dirty="0" err="1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cf</a:t>
            </a:r>
            <a:r>
              <a:rPr lang="fr-FR" sz="22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Ségur de la santé) vient de passer le plancher à 22 € . Va dans le bon sens mais nettement insuffisant (salaires 900 €); Il faudrait à minima 25 €</a:t>
            </a:r>
            <a:r>
              <a:rPr lang="fr-FR" sz="2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…et quid du privé ?</a:t>
            </a:r>
            <a:endParaRPr lang="fr-FR" sz="22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endParaRPr lang="fr-FR" sz="22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100000"/>
              </a:lnSpc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</a:pPr>
            <a:r>
              <a:rPr lang="fr-FR" sz="2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La masse des montants notifiés est proche de 4,4 milliards €.</a:t>
            </a:r>
            <a:endParaRPr lang="fr-FR" sz="22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839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un grand service public de la perte d’autonomie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23528" y="1418400"/>
            <a:ext cx="8496944" cy="4674896"/>
          </a:xfrm>
        </p:spPr>
        <p:txBody>
          <a:bodyPr anchor="t" anchorCtr="0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Il y a une multitude d’officines, dont beaucoup d’escrocs profitant des personnes âgées et surexploitant les personnels, essentiellement des femmes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un grand service public de la perte d’autonomie, avec du personnel formé, correctement </a:t>
            </a:r>
            <a:r>
              <a:rPr lang="fr-FR" sz="240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rémunéré; environ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100 000 embauches sont nécessaires</a:t>
            </a:r>
            <a:endParaRPr lang="fr-F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9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Proches aidants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418400"/>
            <a:ext cx="8003232" cy="4602888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Etat des lieux, 8 millions d’aidants informels dont 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4,3 millions, en majorité des femmes, aident régulièrement un proche de plus de 60 ans à domicile.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58 ans d'âge moyen, dont 27 % ont moins de 50 ans.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Les aidants familiaux représentent plus de 80 % des aidants informels (conjoint, enfants).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52 % des aidants occupent un emploi par ailleurs.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42 % sont à la retraite.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6 % au chômage.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56 % des aidants déclarent que leur activité d'aide se fait au détriment de leur santé</a:t>
            </a:r>
            <a:endParaRPr lang="fr-F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441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Proches aidants actifs</a:t>
            </a:r>
            <a:endParaRPr 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418400"/>
            <a:ext cx="8229240" cy="4818912"/>
          </a:xfrm>
        </p:spPr>
        <p:txBody>
          <a:bodyPr>
            <a:noAutofit/>
          </a:bodyPr>
          <a:lstStyle/>
          <a:p>
            <a:pPr marL="216000" marR="0" lvl="0" indent="-214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Le congé du proche aidant permet la suspension du contrat de travail pour aider une personne âgée en perte d'autonomie relevant des GIR 1, 2 et 3. Durée: 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3 mois renouvelable sans pouvoir excéder un an sur toute la carrière du salarié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lang="fr-FR" sz="2400" kern="12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Rémunération 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43 à 54 €/jour, suivant la composition du foyer </a:t>
            </a:r>
            <a:r>
              <a:rPr kumimoji="0" lang="fr-FR" sz="240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(LFSS 2020).</a:t>
            </a:r>
            <a:endParaRPr kumimoji="0" lang="fr-FR" sz="240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Des dispositifs et formules souples de travail ont été évoqués avec une prévision d’accords d’entreprises facilitant l’accès au temps partiel et de l’aménagement des horaires et du télétravail.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marR="0" lvl="0" indent="-2149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Le congé de solidarité familiale:</a:t>
            </a:r>
            <a:r>
              <a:rPr kumimoji="0" lang="fr-FR" sz="2400" b="0" i="0" u="none" strike="noStrike" kern="1200" cap="none" spc="-1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a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llocation journalière d'accompagnement d'une personne en 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fin de vie 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(55,40€/jour), 21 jours maxi, pris en charge par l’assurance maladie de l'accompagnant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51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Les EHPAD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683568" y="1418400"/>
            <a:ext cx="8146888" cy="543960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7438 EHPAD en 2017, 605 000 résident-e-s 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830 000 ETP 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50 % des résidents en EHPD publics;  25 % dans le privé non lucratif et 21 % dans le privé lucratif</a:t>
            </a:r>
          </a:p>
          <a:p>
            <a:endParaRPr lang="fr-FR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Tarification à 3 composantes: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Soins: assurance maladie (personnel et équipements médicaux)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Dépendance: majoritairement départements et en partie résidents (aides-soignants, psychologues,…)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Hébergement: résident sauf aides publiques. 53 % des charges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Taux d’encadrement inférieur dans les EHPAD privés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970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« </a:t>
            </a:r>
            <a:r>
              <a:rPr lang="fr-FR" sz="3200" b="1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silver</a:t>
            </a: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» économie, la ruée vers « l’or gris »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418400"/>
            <a:ext cx="8229240" cy="445887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Korian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 : 67 742 lits gérés ,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Orpéa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60 339,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DomusVi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33 580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lits</a:t>
            </a: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 multinationales: sur les 15 premiers groupes français 7 ont plus de lits à l’étranger qu’en France</a:t>
            </a:r>
          </a:p>
          <a:p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Korian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pour 100 lits en France, 180 à l’étranger; il est 1</a:t>
            </a:r>
            <a:r>
              <a:rPr lang="fr-F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 Belgique et en Allemagne,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Domus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1</a:t>
            </a:r>
            <a:r>
              <a:rPr lang="fr-FR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en Espagne,…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fr-F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 Pour nous c’est des EHPAD publics de qualité</a:t>
            </a:r>
          </a:p>
          <a:p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tous les domaines c’est la ruée sur le marché des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retraité-es</a:t>
            </a: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52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maltraitance institutionnelle </a:t>
            </a:r>
            <a:endParaRPr lang="fr-FR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251520" y="1490600"/>
            <a:ext cx="8229240" cy="4674704"/>
          </a:xfrm>
        </p:spPr>
        <p:txBody>
          <a:bodyPr anchor="t" anchorCtr="0"/>
          <a:lstStyle/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Maltraitance « institutionnelle »: manque dramatique de personnel, manque de formation, conditions de travail,…et des budgets insuffisants bien que relativement modestes.  </a:t>
            </a: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Une aide-soignante : 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 Moi, j’ai fait de la maison de retraite,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c’était limite de l’usine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on passait 5 minutes par patient. Vous vous rendez-vous compte? On a 12 minutes pour faire une toilette, officiellement, alors qu’il faut 45 minutes pour faire correctement la toilette d’une personne âgée, vu son rythme. 12 minutes c’est pas possible</a:t>
            </a:r>
          </a:p>
          <a:p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Manques aussi à domicile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24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240" cy="864096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virage domiciliaire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67544" y="1700808"/>
            <a:ext cx="8085224" cy="4392488"/>
          </a:xfrm>
        </p:spPr>
        <p:txBody>
          <a:bodyPr anchor="t" anchorCtr="0"/>
          <a:lstStyle/>
          <a:p>
            <a:pPr algn="l"/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La vie à domicile demeure le mode de vie majoritaire des seniors (96 % des hommes et 93 % des femmes en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2016)</a:t>
            </a:r>
          </a:p>
          <a:p>
            <a:pPr algn="l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Ce n’est qu’à 84 ans que le % vivant en institution atteint 10 %, 25 % à 90 ans, 42 % à 95 ans, 55 % à 100 ans</a:t>
            </a:r>
          </a:p>
          <a:p>
            <a:pPr algn="l"/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raison est l’économie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car les EHPAD coutent trop cher, a fortiori si on veut mettre fin à la maltraitance institutionnelle.</a:t>
            </a: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 tout doit être fait pour permettre le maintien à domicile le plus longtemps possible, il y a un moment où ce n’est plus possible. Il faut construire des EHPAD publics « nouvelle génération 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70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CNSA 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2400" b="0" strike="noStrike" spc="-1" dirty="0" smtClean="0">
                <a:solidFill>
                  <a:srgbClr val="1F497D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Caisse Nationale de Solidarité pour l’Autonomie)</a:t>
            </a:r>
            <a:r>
              <a:rPr lang="fr-FR" sz="2400" b="0" strike="noStrike" spc="-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2400" b="0" strike="noStrike" spc="-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251520" y="1268760"/>
            <a:ext cx="8712968" cy="5328592"/>
          </a:xfrm>
        </p:spPr>
        <p:txBody>
          <a:bodyPr anchor="t" anchorCtr="0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Etablissement public crée par JP Raffarin en juin 2004 en dehors du champ de la Sécurité sociale, suite à la canicule de 2003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spc="-1" dirty="0" smtClean="0">
                <a:solidFill>
                  <a:srgbClr val="FF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Gouvernanc</a:t>
            </a:r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e: Conseil de 52 membres; </a:t>
            </a:r>
            <a:r>
              <a:rPr lang="fr-FR" sz="2400" spc="-1" dirty="0" smtClean="0">
                <a:solidFill>
                  <a:srgbClr val="FF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92 voix </a:t>
            </a:r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(Etat surreprésenté); </a:t>
            </a:r>
            <a:r>
              <a:rPr lang="fr-FR" sz="2400" spc="-1" dirty="0" smtClean="0">
                <a:solidFill>
                  <a:srgbClr val="FF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syndicats 5</a:t>
            </a:r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;   1 CNAMTS, 1 CNAV ; Sécu 1947: 75 % de représentants des salariés</a:t>
            </a:r>
            <a:endParaRPr lang="fr-FR" sz="2400" b="0" strike="noStrike" spc="-1" dirty="0" smtClean="0">
              <a:solidFill>
                <a:srgbClr val="000000"/>
              </a:solidFill>
              <a:latin typeface="Calibri" panose="020F0502020204030204" pitchFamily="34" charset="0"/>
              <a:ea typeface="DejaVu Sans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2020 : 27,9 Md €, 80,3 % venant de l’ONDAM médico-social, 19,7 % venant de recettes propres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Assurance maladie: 22,166 md € (80,3 %) </a:t>
            </a:r>
          </a:p>
          <a:p>
            <a:pPr lvl="5"/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 </a:t>
            </a:r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10,366 Md pour personnes âgées</a:t>
            </a:r>
          </a:p>
          <a:p>
            <a:pPr lvl="5"/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-&gt; 11,8 Md pour personnes handicapées</a:t>
            </a:r>
          </a:p>
          <a:p>
            <a:pPr lvl="5"/>
            <a:endParaRPr lang="fr-FR" sz="2400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5" indent="-342900">
              <a:buFont typeface="Wingdings" panose="05000000000000000000" pitchFamily="2" charset="2"/>
              <a:buChar char="§"/>
            </a:pPr>
            <a:r>
              <a:rPr lang="fr-FR" sz="24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CNSA finance 33 % de l’APA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556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Ressources 2020 de la CNSA 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95536" y="1268760"/>
            <a:ext cx="8290904" cy="5112568"/>
          </a:xfrm>
        </p:spPr>
        <p:txBody>
          <a:bodyPr>
            <a:normAutofit/>
          </a:bodyPr>
          <a:lstStyle/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24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+ Recettes propres :  5,234 milliards €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CSG :  2,286 milliards €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CSA </a:t>
            </a:r>
            <a:r>
              <a:rPr kumimoji="0" lang="fr-FR" sz="2400" b="0" i="1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(contribution solidarité autonomie)</a:t>
            </a:r>
            <a:r>
              <a:rPr kumimoji="0" lang="fr-FR" sz="2400" b="0" i="1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=Travail gratuit : 2,4 milliards €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Employeurs : 0,3 % de la masse salariale.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Revenus de capital : 0,3 % des revenus de placement et patrimoine.	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Caisse de retraite :       68,7 millions €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Produits financiers :    non communiqué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Depuis le 4 avril 2013, </a:t>
            </a:r>
            <a:r>
              <a:rPr kumimoji="0" lang="fr-FR" sz="2400" b="1" i="0" u="none" strike="noStrike" kern="1200" cap="none" spc="-1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CASA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Contribution Additionnelle de </a:t>
            </a:r>
            <a:r>
              <a:rPr lang="fr-FR" sz="2400" kern="12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S</a:t>
            </a:r>
            <a:r>
              <a:rPr kumimoji="0" lang="fr-FR" sz="2400" b="0" i="0" u="none" strike="noStrike" kern="1200" cap="none" spc="-1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olidarité</a:t>
            </a:r>
            <a:r>
              <a:rPr kumimoji="0" lang="fr-FR" sz="24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pour l’Autonomie) : 816 millions €</a:t>
            </a:r>
            <a:endParaRPr kumimoji="0" lang="fr-FR" sz="2400" b="0" i="0" u="none" strike="noStrike" kern="1200" cap="none" spc="-1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65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8600"/>
            <a:ext cx="8928992" cy="11448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du budget perte d’autonomie 2022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67544" y="980728"/>
            <a:ext cx="8013216" cy="5256584"/>
          </a:xfrm>
        </p:spPr>
        <p:txBody>
          <a:bodyPr anchor="t" anchorCtr="0"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CSG : 29,2 Md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Impôts, taxes, et autres contributions sociales : 3,7 Md  (0,15 point de CSG supplémentaire, CASA, CSA)</a:t>
            </a: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fr-FR" sz="2400" kern="12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CSA </a:t>
            </a:r>
            <a:r>
              <a:rPr lang="fr-FR" sz="2400" i="1" kern="12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(contribution solidarité autonomie)</a:t>
            </a:r>
            <a:r>
              <a:rPr lang="fr-FR" sz="2400" i="1" kern="1200" spc="-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kern="12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=Travail gratuit : 2,4 milliards €</a:t>
            </a:r>
            <a:endParaRPr lang="fr-FR" sz="2400" kern="12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lang="fr-FR" sz="2400" kern="12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Employeurs : 0,3 % de la masse salariale.</a:t>
            </a:r>
            <a:endParaRPr lang="fr-FR" sz="2400" kern="12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4F81BD"/>
              </a:buClr>
              <a:buSzPct val="65000"/>
              <a:buFont typeface="Wingdings" charset="2"/>
              <a:buChar char="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lang="fr-FR" sz="2400" kern="1200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Revenus de capital : 0,3 % des revenus de placement et patrimoine.	</a:t>
            </a:r>
            <a:endParaRPr lang="fr-FR" sz="2400" kern="1200" spc="-1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r>
              <a:rPr lang="fr-FR" sz="2200" b="1" kern="1200" spc="-1" dirty="0" smtClean="0">
                <a:solidFill>
                  <a:srgbClr val="C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CASA</a:t>
            </a:r>
            <a:r>
              <a:rPr lang="fr-FR" sz="2200" kern="1200" spc="-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kern="1200" spc="-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2200" kern="12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Contribution Additionnelle de Solidarité pour l’Autonomie) : 	816 millions €</a:t>
            </a:r>
            <a:endParaRPr lang="fr-FR" sz="2200" kern="12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5400" marR="0" lvl="0" indent="-939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charset="2"/>
              <a:buChar char=""/>
              <a:tabLst>
                <a:tab pos="446040" algn="l"/>
                <a:tab pos="895320" algn="l"/>
                <a:tab pos="1344600" algn="l"/>
                <a:tab pos="1793880" algn="l"/>
                <a:tab pos="2243160" algn="l"/>
                <a:tab pos="2692440" algn="l"/>
                <a:tab pos="3141720" algn="l"/>
                <a:tab pos="3591000" algn="l"/>
                <a:tab pos="4040280" algn="l"/>
                <a:tab pos="4489560" algn="l"/>
                <a:tab pos="4938840" algn="l"/>
                <a:tab pos="5388120" algn="l"/>
                <a:tab pos="5837400" algn="l"/>
                <a:tab pos="6286680" algn="l"/>
                <a:tab pos="6735600" algn="l"/>
                <a:tab pos="7184880" algn="l"/>
                <a:tab pos="7634160" algn="l"/>
                <a:tab pos="8083440" algn="l"/>
                <a:tab pos="8532720" algn="l"/>
                <a:tab pos="8982000" algn="l"/>
              </a:tabLst>
              <a:defRPr/>
            </a:pPr>
            <a:r>
              <a:rPr lang="fr-FR" sz="2200" kern="1200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En 2013 (450 M€) et 2014, la CASA est allée au FSV.</a:t>
            </a:r>
            <a:endParaRPr lang="fr-FR" sz="2200" kern="1200" spc="-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Divers: 0,4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: 33,3 Md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perte d’autonomie est totalement fiscalisée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Elle est gérée par la CNSA, organisme extérieur à la Sécurité sociale</a:t>
            </a:r>
            <a:endParaRPr lang="fr-FR" sz="24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29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budget PLFSS 2022 de la perte d’autonomie 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700808"/>
            <a:ext cx="8229240" cy="3977280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Montant budget Sécurité sociale (pré PLFSS 2022): 569,8 Md, déficit 22,6 Md (pensions 256,6; maladie 229,6)</a:t>
            </a: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Budget 2022 branche autonomie: 34,2 Milliards, avec un déficit de 0,9 Md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restes à charge sont de 8 – 10 Md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400 millions de « coup de pouce » pour compenser l’abandon de la loi Grand âge, vers 1,3 Md en 2025.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 faut 10 Md.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10 000 embauches d’ici 5 ans.  Comme dit un journaliste </a:t>
            </a:r>
            <a:r>
              <a:rPr lang="fr-FR" sz="2400" smtClean="0">
                <a:latin typeface="Calibri" panose="020F0502020204030204" pitchFamily="34" charset="0"/>
                <a:cs typeface="Calibri" panose="020F0502020204030204" pitchFamily="34" charset="0"/>
              </a:rPr>
              <a:t>FO (pas seule OS),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« il manque un 0 « 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037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besoins présents et futurs en personnels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179512" y="1196752"/>
            <a:ext cx="8712968" cy="489654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Rapport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Libault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augmenter le taux d’encadrement de 25 % d’ici 2024, soit 80000 postes supplémentaires (donc en plus des démissions)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Rapport El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Khomri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créer 92300 postes supplémentaires, revaloriser les salaires des aides-soignantes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 on compare les taux d’encadrement en personnels soignants avec l’Allemagne…(médecins, infirmières, aides soignantes) il faut environ 200 000 embauches en EHPAD, avec une formation et une rémunération adaptées</a:t>
            </a:r>
            <a:r>
              <a:rPr lang="fr-FR" sz="2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Le PLFSS 2022 prévoit 2000 embauches d’ici 3 ans, à peine plus d’une par EHPAD (si on arrive à embaucher plus que démissions)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400" dirty="0" smtClean="0"/>
          </a:p>
          <a:p>
            <a:r>
              <a:rPr lang="fr-FR" sz="2400" dirty="0" smtClean="0"/>
              <a:t>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29043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240" cy="936104"/>
          </a:xfrm>
        </p:spPr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besoins financiers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95536" y="1628800"/>
            <a:ext cx="8229240" cy="4464496"/>
          </a:xfrm>
        </p:spPr>
        <p:txBody>
          <a:bodyPr anchor="t" anchorCtr="0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adame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Iborra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« Les dépenses de la perte d’autonomie des personnes âgées sont de 1,7 % du PIB en France. Par rapport aux Pays‑Bas (3,7 %), à la Suède (3,2 %) et au Danemark (2,5 % » %), la France dépense 2 à 3 points de plus de PIB pour les retraites, 2 à 3 points de plus pour la santé, et 1 à 2 points de moins pour la perte d’autonomie« </a:t>
            </a:r>
          </a:p>
          <a:p>
            <a:endParaRPr lang="fr-FR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Il faudrait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augmenter le budget rapidement 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 plus d’½ point de PIB, 1 point à terme ( 25 Md)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On en est très loin: inflation, le nombre de plus de 60 ans augmente en moyenne de 1,7 %/an</a:t>
            </a:r>
          </a:p>
          <a:p>
            <a:endParaRPr lang="fr-FR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-&gt;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 tout le monde veut récupérer sur les </a:t>
            </a:r>
            <a:r>
              <a:rPr lang="fr-FR" sz="240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retraites ! </a:t>
            </a:r>
            <a:r>
              <a:rPr lang="fr-FR" smtClean="0">
                <a:solidFill>
                  <a:srgbClr val="FF0000"/>
                </a:solidFill>
              </a:rPr>
              <a:t>! 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43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851144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Leurs pistes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23528" y="1268760"/>
            <a:ext cx="8229240" cy="5184576"/>
          </a:xfrm>
        </p:spPr>
        <p:txBody>
          <a:bodyPr>
            <a:normAutofit fontScale="85000" lnSpcReduction="20000"/>
          </a:bodyPr>
          <a:lstStyle/>
          <a:p>
            <a:endParaRPr lang="fr-FR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CASA (avril 2013): pourrait être doublée</a:t>
            </a: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Alignement du taux de CSG des retraités de 8,3 à 9,3 % sur 3 ans.</a:t>
            </a:r>
            <a:endParaRPr lang="fr-FR" sz="2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Augmentation de la part de CSG non déductible.</a:t>
            </a:r>
            <a:endParaRPr lang="fr-FR" sz="2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Réduction de moitié du plafond d’abattement de 10 % sur les pensions.</a:t>
            </a:r>
            <a:endParaRPr lang="fr-FR" sz="2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Récupération de 420 M€ sur le Fond de Réserve des Retraites et 300 M€ sur le budget action logement.</a:t>
            </a:r>
            <a:endParaRPr lang="fr-FR" sz="2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Réforme de l’APA en intégrant la valeur de la résidence principale du bénéficiaire.</a:t>
            </a:r>
            <a:endParaRPr lang="fr-FR" sz="2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0,28 points de CSG supplémentaires en 2023 (en plus des 0,15 points).</a:t>
            </a:r>
            <a:endParaRPr lang="fr-FR" sz="2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Création d’une 2ème journée de solidarité (CSA; juin 2004).</a:t>
            </a:r>
          </a:p>
          <a:p>
            <a:pPr marL="216000" indent="-214920" algn="just">
              <a:lnSpc>
                <a:spcPct val="90000"/>
              </a:lnSpc>
              <a:spcBef>
                <a:spcPts val="1151"/>
              </a:spcBef>
              <a:buClr>
                <a:srgbClr val="003366"/>
              </a:buClr>
              <a:buSzPct val="80000"/>
              <a:buFont typeface="Wingdings" charset="2"/>
              <a:buChar char=""/>
            </a:pPr>
            <a:r>
              <a:rPr lang="fr-FR" sz="26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retenu pour l’instant: des assurances dépendance obligatoires</a:t>
            </a:r>
            <a:endParaRPr lang="fr-FR" sz="2600" b="0" strike="noStrike" spc="-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1151"/>
              </a:spcBef>
            </a:pPr>
            <a:r>
              <a:rPr lang="fr-FR" sz="26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Près de 7 Md € seraient financés par les retraités et 1,9 Md € par les actifs</a:t>
            </a:r>
            <a:r>
              <a:rPr lang="fr-FR" sz="2600" b="0" strike="noStrike" spc="-1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 </a:t>
            </a:r>
            <a:r>
              <a:rPr lang="fr-FR" sz="2400" b="0" strike="noStrike" spc="-1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24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algn="just">
              <a:lnSpc>
                <a:spcPct val="90000"/>
              </a:lnSpc>
              <a:spcBef>
                <a:spcPts val="1151"/>
              </a:spcBef>
            </a:pPr>
            <a:endParaRPr lang="fr-FR" sz="2400" b="0" strike="noStrike" spc="-1" dirty="0" smtClean="0">
              <a:latin typeface="Arial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774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D’autres pistes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268760"/>
            <a:ext cx="8229240" cy="4896544"/>
          </a:xfrm>
        </p:spPr>
        <p:txBody>
          <a:bodyPr anchor="t" anchorCtr="0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Question de volonté: baisse des impôts de production (10 Md), de l’IS (11Md), loi de programmation militaire 12 Md (+ 30 %).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prévention: souffrance au travail 60 Md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 pistes classiques du financement de la Sécurité sociale: emploi, salaires, égalité femmes- hommes, lutte contre la fraude,…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emise en cause des exonérations de cotisations « patronales » Chiffre PLFSS 2020 : 70 Md;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Retour à la compensation des exonérations.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info cotisation patronale au régime général (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HCFiPS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1980 : 72 % 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2019 : 39 % 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Ecart « brut » 2022 : + ou – 140 milliards </a:t>
            </a:r>
            <a:endParaRPr lang="fr-FR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4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Débat:</a:t>
            </a:r>
            <a:br>
              <a:rPr lang="fr-FR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Pourquoi une nouvelle branche confiée à la CNSA ? </a:t>
            </a:r>
            <a:endParaRPr lang="fr-FR" sz="2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251520" y="1673424"/>
            <a:ext cx="8229240" cy="4779912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Ce n’est pas un nouveau risque. On est bien dans la Sécurité sociale « de la naissance à la mort » . 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-&gt; La perte d’autonomie ne devrait-elle pas être dans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champ de la Sécurité sociale 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Elle est lié à la santé, à l’état général</a:t>
            </a:r>
          </a:p>
          <a:p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-&gt; ne devrait-elle pas être dans la </a:t>
            </a:r>
            <a:r>
              <a:rPr lang="fr-FR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branche maladie de la Sécurité sociale ?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les 900 000 Alzheimer maladie et perte d’autonomie sont indissociables</a:t>
            </a: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-&gt; ne devrait-on pas </a:t>
            </a:r>
            <a:r>
              <a:rPr lang="fr-FR" sz="2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fusionner maladie et dépendance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Pas de critère d’âge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0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2800" b="1" strike="noStrike" spc="-1" dirty="0" smtClean="0">
                <a:solidFill>
                  <a:srgbClr val="FF0000"/>
                </a:solidFill>
                <a:latin typeface="Calibri"/>
              </a:rPr>
              <a:t>Le constat - accablant – unanimement partagé 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>
                <a:solidFill>
                  <a:srgbClr val="000000"/>
                </a:solidFill>
                <a:latin typeface="Calibri"/>
              </a:rPr>
              <a:t>D</a:t>
            </a: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epuis des années et des années:</a:t>
            </a: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 smtClean="0">
                <a:solidFill>
                  <a:srgbClr val="000000"/>
                </a:solidFill>
                <a:latin typeface="Calibri"/>
              </a:rPr>
              <a:t>Rapports parlementaires, droite et gauche, </a:t>
            </a:r>
            <a:r>
              <a:rPr lang="fr-FR" sz="2400" spc="-1" dirty="0" err="1" smtClean="0">
                <a:solidFill>
                  <a:srgbClr val="000000"/>
                </a:solidFill>
                <a:latin typeface="Calibri"/>
              </a:rPr>
              <a:t>Iborra</a:t>
            </a:r>
            <a:r>
              <a:rPr lang="fr-FR" sz="24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400" spc="-1" dirty="0">
                <a:solidFill>
                  <a:srgbClr val="000000"/>
                </a:solidFill>
                <a:latin typeface="Calibri"/>
              </a:rPr>
              <a:t>(</a:t>
            </a:r>
            <a:r>
              <a:rPr lang="fr-FR" sz="2400" spc="-1" dirty="0" err="1" smtClean="0">
                <a:solidFill>
                  <a:srgbClr val="000000"/>
                </a:solidFill>
                <a:latin typeface="Calibri"/>
              </a:rPr>
              <a:t>Larem</a:t>
            </a:r>
            <a:r>
              <a:rPr lang="fr-FR" sz="2400" spc="-1" dirty="0" smtClean="0">
                <a:solidFill>
                  <a:srgbClr val="000000"/>
                </a:solidFill>
                <a:latin typeface="Calibri"/>
              </a:rPr>
              <a:t>) -Fiat (FI )</a:t>
            </a: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Témoignages et luttes de personnels, de directeurs d’établissements, d’associations</a:t>
            </a: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 smtClean="0">
                <a:solidFill>
                  <a:srgbClr val="000000"/>
                </a:solidFill>
                <a:latin typeface="Calibri"/>
              </a:rPr>
              <a:t>Et …pourtant abandon de la loi Grand </a:t>
            </a:r>
            <a:r>
              <a:rPr lang="fr-FR" sz="2400" spc="-1" dirty="0">
                <a:solidFill>
                  <a:srgbClr val="000000"/>
                </a:solidFill>
                <a:latin typeface="Calibri"/>
              </a:rPr>
              <a:t>â</a:t>
            </a:r>
            <a:r>
              <a:rPr lang="fr-FR" sz="2400" spc="-1" dirty="0" smtClean="0">
                <a:solidFill>
                  <a:srgbClr val="000000"/>
                </a:solidFill>
                <a:latin typeface="Calibri"/>
              </a:rPr>
              <a:t>ge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r>
              <a:rPr lang="fr-FR" sz="2400" spc="-1" dirty="0" smtClean="0">
                <a:solidFill>
                  <a:srgbClr val="000000"/>
                </a:solidFill>
                <a:latin typeface="Calibri"/>
              </a:rPr>
              <a:t> »marqueur social du quinquennat »</a:t>
            </a:r>
            <a:endParaRPr lang="fr-FR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endParaRPr lang="fr-FR" sz="24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500" y="123960"/>
            <a:ext cx="8579296" cy="11448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Débat : </a:t>
            </a:r>
            <a:b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5</a:t>
            </a:r>
            <a:r>
              <a:rPr lang="fr-FR" sz="3200" b="1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branche et l’avenir de la Sécurité sociale ? 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23528" y="1268760"/>
            <a:ext cx="8229240" cy="4824536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Le choix de Macron de créer une 5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branche par la loi du 7 aout 2020 (et « en même temps » d’exiger le remboursement intégral de la dette </a:t>
            </a:r>
            <a:r>
              <a:rPr lang="fr-FR" sz="2400" dirty="0" err="1" smtClean="0"/>
              <a:t>Covid</a:t>
            </a:r>
            <a:r>
              <a:rPr lang="fr-FR" sz="2400" dirty="0" smtClean="0"/>
              <a:t> et non </a:t>
            </a:r>
            <a:r>
              <a:rPr lang="fr-FR" sz="2400" dirty="0" err="1" smtClean="0"/>
              <a:t>Covid</a:t>
            </a:r>
            <a:r>
              <a:rPr lang="fr-FR" sz="2400" dirty="0" smtClean="0"/>
              <a:t>) est structurel: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Le gouvernement choisit de gérer une 1</a:t>
            </a:r>
            <a:r>
              <a:rPr lang="fr-FR" sz="2400" baseline="30000" dirty="0" smtClean="0"/>
              <a:t>ère</a:t>
            </a:r>
            <a:r>
              <a:rPr lang="fr-FR" sz="2400" dirty="0" smtClean="0"/>
              <a:t> branche hors Sécu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Il choisit la fiscalisation intégrale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dirty="0" smtClean="0"/>
              <a:t>La Sécurité sociale a été fondée sur l’unicité, l’universalité, le financement par la cotisation. </a:t>
            </a:r>
          </a:p>
          <a:p>
            <a:endParaRPr lang="fr-F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fr-FR" sz="2400" dirty="0" smtClean="0"/>
          </a:p>
          <a:p>
            <a:r>
              <a:rPr lang="fr-FR" sz="2400" b="1" dirty="0" smtClean="0">
                <a:solidFill>
                  <a:srgbClr val="0070C0"/>
                </a:solidFill>
              </a:rPr>
              <a:t>Noter: Convergence dans sa pluralité n’est pas unanime sur le financement de la Sécurité sociale par la cotisation</a:t>
            </a:r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98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Pourquoi Macron a abandonné la loi Grand âge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323528" y="1340768"/>
            <a:ext cx="8229240" cy="475252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Loi du 7 aout 2020: création de la 5</a:t>
            </a:r>
            <a:r>
              <a:rPr lang="fr-FR" sz="2200" b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branche + remboursement dette  : </a:t>
            </a:r>
            <a:r>
              <a:rPr lang="fr-FR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dette à la place de l’autonomie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Castex</a:t>
            </a:r>
            <a:r>
              <a:rPr lang="fr-FR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(7 / 12/ 2020) veut un </a:t>
            </a:r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« retour à un équilibre durable des comptes sociaux » 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vers une réforme « structurelle » de la Sécu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Le </a:t>
            </a:r>
            <a:r>
              <a:rPr lang="fr-FR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HCFiPS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(mars) : </a:t>
            </a:r>
            <a:r>
              <a:rPr lang="fr-FR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impossible par la seule maitrise des dépenses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le remboursement de la dette </a:t>
            </a:r>
            <a:r>
              <a:rPr lang="fr-FR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Covid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(qui n’a pas à être payée par  la Sécu) « </a:t>
            </a:r>
            <a:r>
              <a:rPr lang="fr-FR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génère une nouvelle dette sociale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» ; déficit Sécu 2022: 22,6 Md; remboursement dette 18 Md.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Semestre européen, avril 2021: E Macron s’engage à ce que la protection sociale soit excédentaire dès 2023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19 Juillet: l’AN vote une </a:t>
            </a:r>
            <a:r>
              <a:rPr lang="fr-FR" sz="2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ppl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LR instaurant la « règle d’or »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Juillet: O </a:t>
            </a:r>
            <a:r>
              <a:rPr lang="fr-FR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Véran</a:t>
            </a:r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 </a:t>
            </a:r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à l'étude le scénario d'une « grande Sécu ». Il demande  </a:t>
            </a:r>
            <a:r>
              <a:rPr lang="fr-FR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« des scénarios de « rupture » entre « assurance maladie de </a:t>
            </a:r>
            <a:r>
              <a:rPr lang="fr-FR" sz="22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base</a:t>
            </a:r>
            <a:r>
              <a:rPr lang="fr-FR" sz="2200" b="1" u="sng" dirty="0">
                <a:latin typeface="Calibri" panose="020F0502020204030204" pitchFamily="34" charset="0"/>
                <a:cs typeface="Calibri" panose="020F0502020204030204" pitchFamily="34" charset="0"/>
              </a:rPr>
              <a:t> et complémentaires</a:t>
            </a:r>
            <a:r>
              <a:rPr lang="fr-FR" sz="2200" b="1" dirty="0">
                <a:latin typeface="Calibri" panose="020F0502020204030204" pitchFamily="34" charset="0"/>
                <a:cs typeface="Calibri" panose="020F0502020204030204" pitchFamily="34" charset="0"/>
              </a:rPr>
              <a:t> « </a:t>
            </a:r>
            <a:r>
              <a:rPr lang="fr-FR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n’y a pas d’	argent pour la loi Grand âge, juste un saupoudrage</a:t>
            </a:r>
            <a:endParaRPr lang="fr-FR" sz="2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691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Ambroise </a:t>
            </a:r>
            <a:r>
              <a:rPr lang="fr-FR" sz="3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Croizat</a:t>
            </a:r>
            <a:r>
              <a:rPr lang="fr-FR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Pierre Laroque</a:t>
            </a:r>
            <a:endParaRPr lang="fr-FR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57200" y="1418400"/>
            <a:ext cx="8229240" cy="4818912"/>
          </a:xfrm>
        </p:spPr>
        <p:txBody>
          <a:bodyPr/>
          <a:lstStyle/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Jamais nous ne tolérerons que soit rogné un seul des avantages de la Sécurité sociale, nous défendrons à en mourir et avec la dernière énergie cette loi humaine et de progrès. 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r>
              <a:rPr lang="fr-F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Ambroise </a:t>
            </a:r>
            <a:r>
              <a:rPr lang="fr-F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Croizat</a:t>
            </a:r>
            <a:endParaRPr lang="fr-F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24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« Tout en évitant de faire naître, chez les personnes âgées, un sentiment de dépendance, pourra-t-on respecter le besoin qu’ils éprouvent de conserver leur place d</a:t>
            </a:r>
            <a:r>
              <a:rPr lang="fr-F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ans une société normale, d’être mêlés constamment à des adultes et à des enfants</a:t>
            </a:r>
            <a:r>
              <a:rPr lang="fr-FR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fr-FR" sz="2400" b="1" dirty="0">
                <a:latin typeface="Calibri" panose="020F0502020204030204" pitchFamily="34" charset="0"/>
                <a:cs typeface="Calibri" panose="020F0502020204030204" pitchFamily="34" charset="0"/>
              </a:rPr>
              <a:t>Pierre Laroque 1962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437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Sécurité sociale a 76 ans aujourd’hui 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539552" y="1196752"/>
            <a:ext cx="8229240" cy="5400600"/>
          </a:xfrm>
        </p:spPr>
        <p:txBody>
          <a:bodyPr>
            <a:noAutofit/>
          </a:bodyPr>
          <a:lstStyle/>
          <a:p>
            <a:r>
              <a:rPr lang="fr-FR" sz="2200" dirty="0" smtClean="0"/>
              <a:t>Ordonnance du 4 octobre 1945: </a:t>
            </a:r>
          </a:p>
          <a:p>
            <a:pPr>
              <a:spcAft>
                <a:spcPts val="0"/>
              </a:spcAft>
            </a:pPr>
            <a:r>
              <a:rPr lang="fr-FR" sz="2200" dirty="0" smtClean="0"/>
              <a:t>« </a:t>
            </a:r>
            <a:r>
              <a:rPr lang="fr-F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Il est institué une organisation de la sécurité sociale destinée à garantir les travailleurs et leurs familles </a:t>
            </a:r>
            <a:r>
              <a:rPr lang="fr-FR" sz="22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contre les risques de toute nature… ». </a:t>
            </a:r>
          </a:p>
          <a:p>
            <a:endParaRPr lang="fr-FR" sz="900" dirty="0" smtClean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Dominique </a:t>
            </a:r>
            <a:r>
              <a:rPr lang="fr-FR" sz="22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Libault</a:t>
            </a:r>
            <a:r>
              <a:rPr lang="fr-F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directeur de l'École nationale supérieure de la Sécurité sociale (EN3S) et ancien directeur de la Sécurité sociale; rapport mars 2019: </a:t>
            </a:r>
          </a:p>
          <a:p>
            <a:pPr>
              <a:spcAft>
                <a:spcPts val="0"/>
              </a:spcAft>
            </a:pPr>
            <a:r>
              <a:rPr lang="fr-F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</a:t>
            </a:r>
            <a:r>
              <a:rPr lang="fr-F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nouveau regard sur le grand âge est indispensable</a:t>
            </a:r>
            <a:r>
              <a:rPr lang="fr-F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inclusion et autonomie doivent être les maîtres mots.</a:t>
            </a:r>
            <a:r>
              <a:rPr lang="fr-F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Aider nos parents à vivre debout, avec les autres, dans la </a:t>
            </a:r>
            <a:r>
              <a:rPr lang="fr-F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dignit</a:t>
            </a:r>
            <a:r>
              <a:rPr lang="fr-F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é, ne doit pas être une préoccupation marginale mais </a:t>
            </a:r>
            <a:r>
              <a:rPr lang="fr-FR" sz="2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être au cœur de notre pacte social </a:t>
            </a:r>
            <a:r>
              <a:rPr lang="fr-FR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 elle engage…la vision que nous avons de notre société, de l’égalité femme/homme, de notre vivre ensemble, de notre vie individuelle et collective ».</a:t>
            </a:r>
          </a:p>
          <a:p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63995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trike="noStrike" spc="-1" dirty="0" smtClean="0">
                <a:solidFill>
                  <a:srgbClr val="FF0000"/>
                </a:solidFill>
                <a:latin typeface="Calibri"/>
              </a:rPr>
              <a:t>Macron </a:t>
            </a:r>
            <a:r>
              <a:rPr lang="fr-FR" sz="3200" b="1" spc="-1" dirty="0" smtClean="0">
                <a:solidFill>
                  <a:srgbClr val="FF0000"/>
                </a:solidFill>
                <a:latin typeface="Calibri"/>
              </a:rPr>
              <a:t>et la protection sociale</a:t>
            </a:r>
            <a:r>
              <a:rPr lang="fr-FR" sz="3200" b="1" strike="noStrike" spc="-1" dirty="0" smtClean="0">
                <a:solidFill>
                  <a:srgbClr val="FF0000"/>
                </a:solidFill>
                <a:latin typeface="Calibri"/>
              </a:rPr>
              <a:t> 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Macron, début de mandat: </a:t>
            </a: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«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r>
              <a:rPr lang="fr-FR" sz="2400" b="1" strike="noStrike" spc="-1" dirty="0">
                <a:solidFill>
                  <a:srgbClr val="000000"/>
                </a:solidFill>
                <a:latin typeface="Calibri"/>
              </a:rPr>
              <a:t>La protection sociale doit être mise au service des entreprises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 ». </a:t>
            </a:r>
            <a:endParaRPr lang="fr-FR" sz="24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« </a:t>
            </a:r>
            <a:r>
              <a:rPr lang="fr-FR" sz="2400" b="1" strike="noStrike" spc="-1" dirty="0">
                <a:solidFill>
                  <a:srgbClr val="000000"/>
                </a:solidFill>
                <a:latin typeface="Calibri"/>
              </a:rPr>
              <a:t>Le progrès social c’est celui 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</a:rPr>
              <a:t>qu’on se paie soi-même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 ». </a:t>
            </a:r>
            <a:endParaRPr lang="fr-FR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 smtClean="0">
                <a:solidFill>
                  <a:srgbClr val="000000"/>
                </a:solidFill>
                <a:latin typeface="Calibri"/>
              </a:rPr>
              <a:t>Les aides sociales « coutent un pognon de dingue » </a:t>
            </a:r>
            <a:endParaRPr lang="fr-FR" sz="24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La perte d’autonomie c’est un </a:t>
            </a:r>
            <a:r>
              <a:rPr lang="fr-FR" sz="2400" b="1" strike="noStrike" spc="-1" dirty="0">
                <a:solidFill>
                  <a:srgbClr val="000000"/>
                </a:solidFill>
                <a:latin typeface="Calibri"/>
              </a:rPr>
              <a:t>« 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</a:rPr>
              <a:t>nouveau risque social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 »  qui doit être </a:t>
            </a:r>
            <a:r>
              <a:rPr lang="fr-FR" sz="2400" b="1" strike="noStrike" spc="-1" dirty="0">
                <a:solidFill>
                  <a:srgbClr val="000000"/>
                </a:solidFill>
                <a:latin typeface="Calibri"/>
              </a:rPr>
              <a:t>« accompagné de 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</a:rPr>
              <a:t>son</a:t>
            </a:r>
            <a:r>
              <a:rPr lang="fr-FR" sz="2400" b="1" strike="noStrike" spc="-1" dirty="0">
                <a:solidFill>
                  <a:srgbClr val="000000"/>
                </a:solidFill>
                <a:latin typeface="Calibri"/>
              </a:rPr>
              <a:t> financement ».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endParaRPr lang="fr-FR" sz="24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Edouard 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Philippe et Agnès </a:t>
            </a:r>
            <a:r>
              <a:rPr lang="fr-FR" sz="2400" b="0" strike="noStrike" spc="-1" dirty="0" err="1">
                <a:solidFill>
                  <a:srgbClr val="000000"/>
                </a:solidFill>
                <a:latin typeface="Calibri"/>
              </a:rPr>
              <a:t>Buzyn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 ont exigé </a:t>
            </a:r>
            <a:r>
              <a:rPr lang="fr-FR" sz="2400" b="1" strike="noStrike" spc="-1" dirty="0">
                <a:solidFill>
                  <a:srgbClr val="FF0000"/>
                </a:solidFill>
                <a:latin typeface="Calibri"/>
              </a:rPr>
              <a:t>« la cohérence totale de la réforme de la perte d’autonomie avec les orientations gouvernementales</a:t>
            </a:r>
            <a:r>
              <a:rPr lang="fr-FR" sz="2400" b="0" strike="noStrike" spc="-1" dirty="0">
                <a:solidFill>
                  <a:srgbClr val="FF0000"/>
                </a:solidFill>
                <a:latin typeface="Calibri"/>
              </a:rPr>
              <a:t> </a:t>
            </a:r>
            <a:r>
              <a:rPr lang="fr-FR" sz="2400" b="1" strike="noStrike" spc="-1" dirty="0" smtClean="0">
                <a:solidFill>
                  <a:srgbClr val="FF0000"/>
                </a:solidFill>
                <a:latin typeface="Calibri"/>
              </a:rPr>
              <a:t>», dont budgets. </a:t>
            </a: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Ils demandent 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d’examiner: </a:t>
            </a:r>
            <a:r>
              <a:rPr lang="fr-FR" sz="2400" b="1" i="1" strike="noStrike" spc="-1" dirty="0">
                <a:solidFill>
                  <a:srgbClr val="000000"/>
                </a:solidFill>
                <a:latin typeface="Calibri"/>
              </a:rPr>
              <a:t>« </a:t>
            </a:r>
            <a:r>
              <a:rPr lang="fr-FR" sz="2400" b="1" i="1" strike="noStrike" spc="-1" dirty="0">
                <a:solidFill>
                  <a:srgbClr val="FF0000"/>
                </a:solidFill>
                <a:latin typeface="Calibri"/>
              </a:rPr>
              <a:t>la place des supports </a:t>
            </a:r>
            <a:r>
              <a:rPr lang="fr-FR" sz="2400" b="1" i="1" strike="noStrike" spc="-1" dirty="0" smtClean="0">
                <a:solidFill>
                  <a:srgbClr val="FF0000"/>
                </a:solidFill>
                <a:latin typeface="Calibri"/>
              </a:rPr>
              <a:t>assurantiels », « vers un filet de sécurité sociale »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endParaRPr lang="fr-F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11303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200" b="1" spc="-1" dirty="0" smtClean="0">
                <a:solidFill>
                  <a:srgbClr val="FF0000"/>
                </a:solidFill>
                <a:latin typeface="Calibri"/>
              </a:rPr>
              <a:t>Qu’appelle t’on p</a:t>
            </a:r>
            <a:r>
              <a:rPr lang="fr-FR" sz="3200" b="1" strike="noStrike" spc="-1" dirty="0" smtClean="0">
                <a:solidFill>
                  <a:srgbClr val="FF0000"/>
                </a:solidFill>
                <a:latin typeface="Calibri"/>
              </a:rPr>
              <a:t>erte </a:t>
            </a:r>
            <a:r>
              <a:rPr lang="fr-FR" sz="3200" b="1" strike="noStrike" spc="-1" dirty="0">
                <a:solidFill>
                  <a:srgbClr val="FF0000"/>
                </a:solidFill>
                <a:latin typeface="Calibri"/>
              </a:rPr>
              <a:t>d’autonomie </a:t>
            </a:r>
            <a:r>
              <a:rPr lang="fr-FR" sz="3200" b="1" strike="noStrike" spc="-1" dirty="0" smtClean="0">
                <a:solidFill>
                  <a:srgbClr val="FF0000"/>
                </a:solidFill>
                <a:latin typeface="Calibri"/>
              </a:rPr>
              <a:t>?</a:t>
            </a:r>
            <a:r>
              <a:rPr lang="fr-FR" sz="4400" b="0" strike="noStrike" spc="-1" dirty="0">
                <a:solidFill>
                  <a:srgbClr val="000000"/>
                </a:solidFill>
                <a:latin typeface="Calibri"/>
              </a:rPr>
              <a:t> 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 dirty="0" smtClean="0">
                <a:latin typeface="Calibri"/>
              </a:rPr>
              <a:t>« </a:t>
            </a:r>
            <a:r>
              <a:rPr lang="fr-FR" sz="2400" b="0" strike="noStrike" spc="-1" dirty="0" smtClean="0">
                <a:solidFill>
                  <a:srgbClr val="002060"/>
                </a:solidFill>
                <a:latin typeface="Calibri"/>
              </a:rPr>
              <a:t>Il </a:t>
            </a:r>
            <a:r>
              <a:rPr lang="fr-FR" sz="2400" b="0" strike="noStrike" spc="-1" dirty="0">
                <a:solidFill>
                  <a:srgbClr val="002060"/>
                </a:solidFill>
                <a:latin typeface="Calibri"/>
              </a:rPr>
              <a:t>y a perte d’autonomie ou handicap lorsque, du fait de limitations de ses capacités motrices, mentales, psychiques ou sensorielles, une personne rencontre des obstacles dans</a:t>
            </a:r>
            <a:endParaRPr lang="fr-FR" sz="2400" b="0" strike="noStrike" spc="-1" dirty="0">
              <a:solidFill>
                <a:srgbClr val="00206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 dirty="0">
                <a:solidFill>
                  <a:srgbClr val="002060"/>
                </a:solidFill>
                <a:latin typeface="Calibri"/>
              </a:rPr>
              <a:t>sa vie quotidienne qui compromettent son autonomie en l’absence de compensation</a:t>
            </a:r>
            <a:r>
              <a:rPr lang="fr-FR" sz="2400" b="0" strike="noStrike" spc="-1" dirty="0">
                <a:latin typeface="Calibri"/>
              </a:rPr>
              <a:t>. » </a:t>
            </a:r>
            <a:endParaRPr lang="fr-FR" sz="2400" b="0" strike="noStrike" spc="-1" dirty="0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spc="-1" dirty="0" smtClean="0">
                <a:solidFill>
                  <a:srgbClr val="FF0000"/>
                </a:solidFill>
                <a:latin typeface="Calibri"/>
              </a:rPr>
              <a:t>Pour nous perte d’autonomie implique maintien de la dignité, de la citoyenneté</a:t>
            </a:r>
            <a:endParaRPr lang="fr-FR" sz="2400" b="0" strike="noStrike" spc="-1" dirty="0" smtClean="0">
              <a:solidFill>
                <a:srgbClr val="FF0000"/>
              </a:solidFill>
              <a:latin typeface="Calibri"/>
            </a:endParaRPr>
          </a:p>
          <a:p>
            <a:pPr marL="343080" indent="-342360">
              <a:lnSpc>
                <a:spcPct val="100000"/>
              </a:lnSpc>
              <a:spcBef>
                <a:spcPts val="51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 dirty="0" smtClean="0">
                <a:solidFill>
                  <a:srgbClr val="FF0000"/>
                </a:solidFill>
                <a:latin typeface="Calibri"/>
              </a:rPr>
              <a:t>La barrière d’âge doit être supprimée</a:t>
            </a:r>
            <a:r>
              <a:rPr lang="fr-FR" sz="2400" b="0" strike="noStrike" spc="-1" dirty="0" smtClean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400" b="0" strike="noStrike" spc="-1" dirty="0">
                <a:solidFill>
                  <a:srgbClr val="000000"/>
                </a:solidFill>
                <a:latin typeface="Calibri"/>
              </a:rPr>
              <a:t>conformément au traité de l’ONU signé par la France et à la loi du 11 février 2005 </a:t>
            </a:r>
            <a:endParaRPr lang="fr-FR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fr-FR" sz="26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fr-FR" sz="3200" b="1" dirty="0" smtClean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Est-ce un nouveau risque ?</a:t>
            </a:r>
            <a:r>
              <a:rPr lang="fr-FR" sz="32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32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69832" y="1418400"/>
            <a:ext cx="8062608" cy="5112744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y a toujours eu des handicapés, des accidents de sport, du travail, des multiples guerres. 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</a:t>
            </a: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a toujours eu affaiblissement avec l’âge. Il y a toujours eu des maladies neurodégénératives. </a:t>
            </a:r>
          </a:p>
          <a:p>
            <a:pPr algn="ctr"/>
            <a:r>
              <a:rPr lang="fr-FR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C’est une décision politique</a:t>
            </a:r>
          </a:p>
          <a:p>
            <a:pPr algn="l"/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Rapport 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Vachey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septembre 2020:</a:t>
            </a:r>
          </a:p>
          <a:p>
            <a:pPr marL="228600">
              <a:spcAft>
                <a:spcPts val="0"/>
              </a:spcAft>
            </a:pPr>
            <a:r>
              <a:rPr lang="fr-FR" sz="2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  <a:r>
              <a:rPr lang="fr-FR" sz="2400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L’autonomie, ou la perte d’autonomie, n’est donc au sens strict </a:t>
            </a:r>
            <a:r>
              <a:rPr lang="fr-FR" sz="2400" b="1" i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 un « 5ème risque. Mais la loi organique du 7 août 2020 fait bien de l’autonomie un risque de sécurité sociale »</a:t>
            </a:r>
            <a:endParaRPr lang="fr-FR" sz="2400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224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Qu’est-ce qui est nouveau ? 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683568" y="1425300"/>
            <a:ext cx="7776864" cy="495602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mode de vie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nombre</a:t>
            </a:r>
          </a:p>
          <a:p>
            <a:pPr>
              <a:spcAft>
                <a:spcPts val="0"/>
              </a:spcAft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plus de 60 ans sont maintenant 18 millions. Ils devraient être 20 millions en 2030, 24 millions en 2060. Ça devrait représenter 1/3 de la population. 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-342900"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la première fois dans l’histoire de l’humanité les personnes de plus de 60 ans seront plus nombreuses que les enfants ; quatre générations vont se côtoyer.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donc que la société s’y adapte ; il y a déjà beaucoup de retard et Macron vient d’enterrer la Loi grand âge qu’il avait promise, nous verrons pourquoi.</a:t>
            </a:r>
          </a:p>
          <a:p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99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démographie</a:t>
            </a:r>
            <a:endParaRPr lang="fr-FR" sz="3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539552" y="1399900"/>
            <a:ext cx="8146888" cy="5125444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 millions de plus de 60 ans, 6,4  millions de plus de 75 ans, 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dont près de 2/3 de femmes. Mais bien plus à 85 ans ou plus</a:t>
            </a: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 centenaires en 1950 -&gt; 20 000 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10 ans, de 2009 à 2019 l’espérance de vie a progressé de 1,7 ans chez les hommes, et de 1,5 ans chez les femmes</a:t>
            </a:r>
            <a:endParaRPr lang="fr-F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spérance de vie 2020 à la naissance : H 79,1 an ; F 85,1 an </a:t>
            </a:r>
          </a:p>
          <a:p>
            <a:pPr marL="342900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Alerte: </a:t>
            </a:r>
            <a:r>
              <a:rPr lang="fr-FR" sz="24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après une première fois en 2015, elle régresse de nouveau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d’ailleurs pour cela qu’on n’en entend plus parler pour justifier le report de l’âge de la retraite)</a:t>
            </a:r>
            <a:r>
              <a:rPr lang="fr-FR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4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Inégalités </a:t>
            </a:r>
            <a:r>
              <a:rPr lang="fr-FR" sz="24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(conditions de travail, déterminants sociaux de la santé)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9909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4652</TotalTime>
  <Words>1473</Words>
  <Application>Microsoft Office PowerPoint</Application>
  <PresentationFormat>Affichage à l'écran (4:3)</PresentationFormat>
  <Paragraphs>253</Paragraphs>
  <Slides>32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9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Présentation PowerPoint</vt:lpstr>
      <vt:lpstr>La maltraitance institutionnelle </vt:lpstr>
      <vt:lpstr>Présentation PowerPoint</vt:lpstr>
      <vt:lpstr>La Sécurité sociale a 76 ans aujourd’hui </vt:lpstr>
      <vt:lpstr>Présentation PowerPoint</vt:lpstr>
      <vt:lpstr>Présentation PowerPoint</vt:lpstr>
      <vt:lpstr>Est-ce un nouveau risque ?  </vt:lpstr>
      <vt:lpstr>Qu’est-ce qui est nouveau ? </vt:lpstr>
      <vt:lpstr>La démographie</vt:lpstr>
      <vt:lpstr> La perte d’autonomie n’a rien d’un tsunami  </vt:lpstr>
      <vt:lpstr> L’APA, Allocation Personnalisée d’Autonomie</vt:lpstr>
      <vt:lpstr>Répartition par niveau de dépendance en 2017</vt:lpstr>
      <vt:lpstr>Montant mensuel de l’APA</vt:lpstr>
      <vt:lpstr>Intervenants à domicile</vt:lpstr>
      <vt:lpstr>Pour un grand service public de la perte d’autonomie</vt:lpstr>
      <vt:lpstr>Proches aidants</vt:lpstr>
      <vt:lpstr>Proches aidants actifs</vt:lpstr>
      <vt:lpstr>Les EHPAD</vt:lpstr>
      <vt:lpstr>La « silver » économie, la ruée vers « l’or gris »</vt:lpstr>
      <vt:lpstr>Le virage domiciliaire</vt:lpstr>
      <vt:lpstr>La CNSA  (Caisse Nationale de Solidarité pour l’Autonomie) </vt:lpstr>
      <vt:lpstr>Ressources 2020 de la CNSA </vt:lpstr>
      <vt:lpstr>Source du budget perte d’autonomie 2022</vt:lpstr>
      <vt:lpstr>Le budget PLFSS 2022 de la perte d’autonomie </vt:lpstr>
      <vt:lpstr>Les besoins présents et futurs en personnels</vt:lpstr>
      <vt:lpstr> Les besoins financiers</vt:lpstr>
      <vt:lpstr>Leurs pistes</vt:lpstr>
      <vt:lpstr>D’autres pistes</vt:lpstr>
      <vt:lpstr>Débat: Pourquoi une nouvelle branche confiée à la CNSA ? </vt:lpstr>
      <vt:lpstr>Débat :  la 5ème branche et l’avenir de la Sécurité sociale ? </vt:lpstr>
      <vt:lpstr>Pourquoi Macron a abandonné la loi Grand âge</vt:lpstr>
      <vt:lpstr>Ambroise Croizat – Pierre Laroque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 autonomie: Rapport Libault  PLFSS 2020  (Projet de loi de financement de la Sécurité Sociale)</dc:title>
  <dc:creator>Jean-Claude</dc:creator>
  <cp:lastModifiedBy>JacquesMarylène</cp:lastModifiedBy>
  <cp:revision>252</cp:revision>
  <dcterms:created xsi:type="dcterms:W3CDTF">2019-10-13T09:12:42Z</dcterms:created>
  <dcterms:modified xsi:type="dcterms:W3CDTF">2021-10-08T17:12:17Z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18</vt:i4>
  </property>
</Properties>
</file>